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62" r:id="rId4"/>
    <p:sldId id="259" r:id="rId5"/>
    <p:sldId id="266" r:id="rId6"/>
    <p:sldId id="257" r:id="rId7"/>
    <p:sldId id="261" r:id="rId8"/>
    <p:sldId id="258" r:id="rId9"/>
    <p:sldId id="274" r:id="rId10"/>
  </p:sldIdLst>
  <p:sldSz cx="18288000" cy="10287000"/>
  <p:notesSz cx="6858000" cy="9144000"/>
  <p:embeddedFontLst>
    <p:embeddedFont>
      <p:font typeface="Anantason UltraExpanded" panose="020B0604020202020204" charset="-34"/>
      <p:regular r:id="rId11"/>
    </p:embeddedFont>
    <p:embeddedFont>
      <p:font typeface="Anantason UltraExpanded Bold" panose="020B0604020202020204" charset="-34"/>
      <p:regular r:id="rId12"/>
    </p:embeddedFont>
    <p:embeddedFont>
      <p:font typeface="Anantason UltraExpanded Light" panose="020B0604020202020204" charset="-34"/>
      <p:regular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Codec Pro" panose="020B0604020202020204" charset="0"/>
      <p:regular r:id="rId18"/>
    </p:embeddedFont>
    <p:embeddedFont>
      <p:font typeface="Codec Pro Ultra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.svg"/><Relationship Id="rId21" Type="http://schemas.openxmlformats.org/officeDocument/2006/relationships/image" Target="../media/image40.png"/><Relationship Id="rId42" Type="http://schemas.openxmlformats.org/officeDocument/2006/relationships/image" Target="../media/image61.svg"/><Relationship Id="rId47" Type="http://schemas.openxmlformats.org/officeDocument/2006/relationships/image" Target="../media/image66.png"/><Relationship Id="rId63" Type="http://schemas.openxmlformats.org/officeDocument/2006/relationships/image" Target="../media/image82.png"/><Relationship Id="rId68" Type="http://schemas.openxmlformats.org/officeDocument/2006/relationships/image" Target="../media/image87.svg"/><Relationship Id="rId84" Type="http://schemas.openxmlformats.org/officeDocument/2006/relationships/image" Target="../media/image103.svg"/><Relationship Id="rId89" Type="http://schemas.openxmlformats.org/officeDocument/2006/relationships/image" Target="../media/image108.png"/><Relationship Id="rId16" Type="http://schemas.openxmlformats.org/officeDocument/2006/relationships/image" Target="../media/image35.svg"/><Relationship Id="rId11" Type="http://schemas.openxmlformats.org/officeDocument/2006/relationships/image" Target="../media/image30.png"/><Relationship Id="rId32" Type="http://schemas.openxmlformats.org/officeDocument/2006/relationships/image" Target="../media/image51.svg"/><Relationship Id="rId37" Type="http://schemas.openxmlformats.org/officeDocument/2006/relationships/image" Target="../media/image56.png"/><Relationship Id="rId53" Type="http://schemas.openxmlformats.org/officeDocument/2006/relationships/image" Target="../media/image72.png"/><Relationship Id="rId58" Type="http://schemas.openxmlformats.org/officeDocument/2006/relationships/image" Target="../media/image77.svg"/><Relationship Id="rId74" Type="http://schemas.openxmlformats.org/officeDocument/2006/relationships/image" Target="../media/image93.svg"/><Relationship Id="rId79" Type="http://schemas.openxmlformats.org/officeDocument/2006/relationships/image" Target="../media/image98.png"/><Relationship Id="rId5" Type="http://schemas.openxmlformats.org/officeDocument/2006/relationships/image" Target="../media/image24.png"/><Relationship Id="rId90" Type="http://schemas.openxmlformats.org/officeDocument/2006/relationships/image" Target="../media/image109.svg"/><Relationship Id="rId95" Type="http://schemas.openxmlformats.org/officeDocument/2006/relationships/image" Target="../media/image114.png"/><Relationship Id="rId22" Type="http://schemas.openxmlformats.org/officeDocument/2006/relationships/image" Target="../media/image41.svg"/><Relationship Id="rId27" Type="http://schemas.openxmlformats.org/officeDocument/2006/relationships/image" Target="../media/image46.png"/><Relationship Id="rId43" Type="http://schemas.openxmlformats.org/officeDocument/2006/relationships/image" Target="../media/image62.png"/><Relationship Id="rId48" Type="http://schemas.openxmlformats.org/officeDocument/2006/relationships/image" Target="../media/image67.svg"/><Relationship Id="rId64" Type="http://schemas.openxmlformats.org/officeDocument/2006/relationships/image" Target="../media/image83.svg"/><Relationship Id="rId69" Type="http://schemas.openxmlformats.org/officeDocument/2006/relationships/image" Target="../media/image88.png"/><Relationship Id="rId80" Type="http://schemas.openxmlformats.org/officeDocument/2006/relationships/image" Target="../media/image99.svg"/><Relationship Id="rId85" Type="http://schemas.openxmlformats.org/officeDocument/2006/relationships/image" Target="../media/image104.png"/><Relationship Id="rId3" Type="http://schemas.openxmlformats.org/officeDocument/2006/relationships/image" Target="../media/image22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svg"/><Relationship Id="rId46" Type="http://schemas.openxmlformats.org/officeDocument/2006/relationships/image" Target="../media/image65.svg"/><Relationship Id="rId59" Type="http://schemas.openxmlformats.org/officeDocument/2006/relationships/image" Target="../media/image78.png"/><Relationship Id="rId67" Type="http://schemas.openxmlformats.org/officeDocument/2006/relationships/image" Target="../media/image86.png"/><Relationship Id="rId20" Type="http://schemas.openxmlformats.org/officeDocument/2006/relationships/image" Target="../media/image39.svg"/><Relationship Id="rId41" Type="http://schemas.openxmlformats.org/officeDocument/2006/relationships/image" Target="../media/image60.png"/><Relationship Id="rId54" Type="http://schemas.openxmlformats.org/officeDocument/2006/relationships/image" Target="../media/image73.svg"/><Relationship Id="rId62" Type="http://schemas.openxmlformats.org/officeDocument/2006/relationships/image" Target="../media/image81.svg"/><Relationship Id="rId70" Type="http://schemas.openxmlformats.org/officeDocument/2006/relationships/image" Target="../media/image89.svg"/><Relationship Id="rId75" Type="http://schemas.openxmlformats.org/officeDocument/2006/relationships/image" Target="../media/image94.png"/><Relationship Id="rId83" Type="http://schemas.openxmlformats.org/officeDocument/2006/relationships/image" Target="../media/image102.png"/><Relationship Id="rId88" Type="http://schemas.openxmlformats.org/officeDocument/2006/relationships/image" Target="../media/image107.svg"/><Relationship Id="rId91" Type="http://schemas.openxmlformats.org/officeDocument/2006/relationships/image" Target="../media/image110.png"/><Relationship Id="rId96" Type="http://schemas.openxmlformats.org/officeDocument/2006/relationships/image" Target="../media/image1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svg"/><Relationship Id="rId36" Type="http://schemas.openxmlformats.org/officeDocument/2006/relationships/image" Target="../media/image55.svg"/><Relationship Id="rId49" Type="http://schemas.openxmlformats.org/officeDocument/2006/relationships/image" Target="../media/image68.png"/><Relationship Id="rId57" Type="http://schemas.openxmlformats.org/officeDocument/2006/relationships/image" Target="../media/image76.png"/><Relationship Id="rId10" Type="http://schemas.openxmlformats.org/officeDocument/2006/relationships/image" Target="../media/image29.svg"/><Relationship Id="rId31" Type="http://schemas.openxmlformats.org/officeDocument/2006/relationships/image" Target="../media/image50.png"/><Relationship Id="rId44" Type="http://schemas.openxmlformats.org/officeDocument/2006/relationships/image" Target="../media/image63.svg"/><Relationship Id="rId52" Type="http://schemas.openxmlformats.org/officeDocument/2006/relationships/image" Target="../media/image71.svg"/><Relationship Id="rId60" Type="http://schemas.openxmlformats.org/officeDocument/2006/relationships/image" Target="../media/image79.svg"/><Relationship Id="rId65" Type="http://schemas.openxmlformats.org/officeDocument/2006/relationships/image" Target="../media/image84.png"/><Relationship Id="rId73" Type="http://schemas.openxmlformats.org/officeDocument/2006/relationships/image" Target="../media/image92.png"/><Relationship Id="rId78" Type="http://schemas.openxmlformats.org/officeDocument/2006/relationships/image" Target="../media/image97.svg"/><Relationship Id="rId81" Type="http://schemas.openxmlformats.org/officeDocument/2006/relationships/image" Target="../media/image100.png"/><Relationship Id="rId86" Type="http://schemas.openxmlformats.org/officeDocument/2006/relationships/image" Target="../media/image105.svg"/><Relationship Id="rId94" Type="http://schemas.openxmlformats.org/officeDocument/2006/relationships/image" Target="../media/image113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9" Type="http://schemas.openxmlformats.org/officeDocument/2006/relationships/image" Target="../media/image58.png"/><Relationship Id="rId34" Type="http://schemas.openxmlformats.org/officeDocument/2006/relationships/image" Target="../media/image53.svg"/><Relationship Id="rId50" Type="http://schemas.openxmlformats.org/officeDocument/2006/relationships/image" Target="../media/image69.svg"/><Relationship Id="rId55" Type="http://schemas.openxmlformats.org/officeDocument/2006/relationships/image" Target="../media/image74.png"/><Relationship Id="rId76" Type="http://schemas.openxmlformats.org/officeDocument/2006/relationships/image" Target="../media/image95.svg"/><Relationship Id="rId97" Type="http://schemas.openxmlformats.org/officeDocument/2006/relationships/image" Target="../media/image116.png"/><Relationship Id="rId7" Type="http://schemas.openxmlformats.org/officeDocument/2006/relationships/image" Target="../media/image26.png"/><Relationship Id="rId71" Type="http://schemas.openxmlformats.org/officeDocument/2006/relationships/image" Target="../media/image90.png"/><Relationship Id="rId92" Type="http://schemas.openxmlformats.org/officeDocument/2006/relationships/image" Target="../media/image111.svg"/><Relationship Id="rId2" Type="http://schemas.openxmlformats.org/officeDocument/2006/relationships/image" Target="../media/image3.png"/><Relationship Id="rId29" Type="http://schemas.openxmlformats.org/officeDocument/2006/relationships/image" Target="../media/image48.png"/><Relationship Id="rId24" Type="http://schemas.openxmlformats.org/officeDocument/2006/relationships/image" Target="../media/image43.svg"/><Relationship Id="rId40" Type="http://schemas.openxmlformats.org/officeDocument/2006/relationships/image" Target="../media/image59.svg"/><Relationship Id="rId45" Type="http://schemas.openxmlformats.org/officeDocument/2006/relationships/image" Target="../media/image64.png"/><Relationship Id="rId66" Type="http://schemas.openxmlformats.org/officeDocument/2006/relationships/image" Target="../media/image85.svg"/><Relationship Id="rId87" Type="http://schemas.openxmlformats.org/officeDocument/2006/relationships/image" Target="../media/image106.png"/><Relationship Id="rId61" Type="http://schemas.openxmlformats.org/officeDocument/2006/relationships/image" Target="../media/image80.png"/><Relationship Id="rId82" Type="http://schemas.openxmlformats.org/officeDocument/2006/relationships/image" Target="../media/image101.svg"/><Relationship Id="rId19" Type="http://schemas.openxmlformats.org/officeDocument/2006/relationships/image" Target="../media/image38.png"/><Relationship Id="rId14" Type="http://schemas.openxmlformats.org/officeDocument/2006/relationships/image" Target="../media/image33.svg"/><Relationship Id="rId30" Type="http://schemas.openxmlformats.org/officeDocument/2006/relationships/image" Target="../media/image49.svg"/><Relationship Id="rId35" Type="http://schemas.openxmlformats.org/officeDocument/2006/relationships/image" Target="../media/image54.png"/><Relationship Id="rId56" Type="http://schemas.openxmlformats.org/officeDocument/2006/relationships/image" Target="../media/image75.svg"/><Relationship Id="rId77" Type="http://schemas.openxmlformats.org/officeDocument/2006/relationships/image" Target="../media/image96.png"/><Relationship Id="rId8" Type="http://schemas.openxmlformats.org/officeDocument/2006/relationships/image" Target="../media/image27.svg"/><Relationship Id="rId51" Type="http://schemas.openxmlformats.org/officeDocument/2006/relationships/image" Target="../media/image70.png"/><Relationship Id="rId72" Type="http://schemas.openxmlformats.org/officeDocument/2006/relationships/image" Target="../media/image91.svg"/><Relationship Id="rId93" Type="http://schemas.openxmlformats.org/officeDocument/2006/relationships/image" Target="../media/image112.png"/><Relationship Id="rId98" Type="http://schemas.openxmlformats.org/officeDocument/2006/relationships/image" Target="../media/image1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47035" y="-3047188"/>
            <a:ext cx="16737065" cy="15342310"/>
          </a:xfrm>
          <a:custGeom>
            <a:avLst/>
            <a:gdLst/>
            <a:ahLst/>
            <a:cxnLst/>
            <a:rect l="l" t="t" r="r" b="b"/>
            <a:pathLst>
              <a:path w="16737065" h="15342310">
                <a:moveTo>
                  <a:pt x="0" y="0"/>
                </a:moveTo>
                <a:lnTo>
                  <a:pt x="16737066" y="0"/>
                </a:lnTo>
                <a:lnTo>
                  <a:pt x="16737066" y="15342310"/>
                </a:lnTo>
                <a:lnTo>
                  <a:pt x="0" y="15342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21343" y="1284374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3" y="0"/>
                </a:lnTo>
                <a:lnTo>
                  <a:pt x="18003773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1928960" y="8962233"/>
            <a:ext cx="11941308" cy="3283860"/>
          </a:xfrm>
          <a:custGeom>
            <a:avLst/>
            <a:gdLst/>
            <a:ahLst/>
            <a:cxnLst/>
            <a:rect l="l" t="t" r="r" b="b"/>
            <a:pathLst>
              <a:path w="11941308" h="3283860">
                <a:moveTo>
                  <a:pt x="0" y="0"/>
                </a:moveTo>
                <a:lnTo>
                  <a:pt x="11941307" y="0"/>
                </a:lnTo>
                <a:lnTo>
                  <a:pt x="11941307" y="3283859"/>
                </a:lnTo>
                <a:lnTo>
                  <a:pt x="0" y="3283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028700" y="7187759"/>
            <a:ext cx="78105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Project and Topic Proposal By:</a:t>
            </a:r>
            <a:br>
              <a:rPr lang="en-US" sz="2000" dirty="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</a:br>
            <a:r>
              <a:rPr lang="en-US" sz="2000" dirty="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Apurva Singh</a:t>
            </a:r>
            <a:br>
              <a:rPr lang="en-US" sz="2000" dirty="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</a:br>
            <a:br>
              <a:rPr lang="en-US" sz="2000" dirty="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</a:br>
            <a:r>
              <a:rPr lang="en-US" sz="2000" dirty="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Project Repo Link: github.com/apourva14/</a:t>
            </a:r>
            <a:r>
              <a:rPr lang="en-US" sz="2000" dirty="0" err="1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obstacledetection</a:t>
            </a:r>
            <a:r>
              <a:rPr lang="en-US" sz="2000" dirty="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-bot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014662"/>
            <a:ext cx="15215888" cy="430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2"/>
              </a:lnSpc>
              <a:spcBef>
                <a:spcPct val="0"/>
              </a:spcBef>
            </a:pPr>
            <a:r>
              <a:rPr lang="en-US" sz="9335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Obstacle Navigation Robot Powered with LLM</a:t>
            </a:r>
            <a:endParaRPr lang="en-US" sz="9335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457700"/>
            <a:ext cx="6381751" cy="5829300"/>
          </a:xfrm>
          <a:custGeom>
            <a:avLst/>
            <a:gdLst/>
            <a:ahLst/>
            <a:cxnLst/>
            <a:rect l="l" t="t" r="r" b="b"/>
            <a:pathLst>
              <a:path w="6484649" h="6496461">
                <a:moveTo>
                  <a:pt x="0" y="0"/>
                </a:moveTo>
                <a:lnTo>
                  <a:pt x="6484649" y="0"/>
                </a:lnTo>
                <a:lnTo>
                  <a:pt x="6484649" y="6496461"/>
                </a:lnTo>
                <a:lnTo>
                  <a:pt x="0" y="6496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543800" y="632575"/>
            <a:ext cx="9468920" cy="514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Imagine you have a little robot on wheels that needs to move around without bumping into things or getting lost. This project gives you everything you need—from a “virtual robot” in a computer world to the actual little machine you can build—so you can:</a:t>
            </a:r>
          </a:p>
          <a:p>
            <a:pPr algn="l">
              <a:lnSpc>
                <a:spcPts val="3119"/>
              </a:lnSpc>
            </a:pPr>
            <a:endParaRPr lang="en-US" sz="23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57200" indent="-457200" algn="l">
              <a:lnSpc>
                <a:spcPts val="3119"/>
              </a:lnSpc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Simulate the Robot in Software</a:t>
            </a:r>
          </a:p>
          <a:p>
            <a:pPr marL="457200" indent="-457200" algn="l">
              <a:lnSpc>
                <a:spcPts val="3119"/>
              </a:lnSpc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Teach the Robot to Move &amp; Avoid</a:t>
            </a:r>
          </a:p>
          <a:p>
            <a:pPr marL="457200" indent="-457200" algn="l">
              <a:lnSpc>
                <a:spcPts val="3119"/>
              </a:lnSpc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Visualize What’s Happening</a:t>
            </a:r>
          </a:p>
          <a:p>
            <a:pPr marL="457200" indent="-457200" algn="l">
              <a:lnSpc>
                <a:spcPts val="3119"/>
              </a:lnSpc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Build the Real Robot Hardware</a:t>
            </a:r>
          </a:p>
          <a:p>
            <a:pPr marL="457200" indent="-457200" algn="l">
              <a:lnSpc>
                <a:spcPts val="3119"/>
              </a:lnSpc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Seamless Workflow from Virtual to Physical</a:t>
            </a:r>
            <a:b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</a:br>
            <a:b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</a:br>
            <a: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On top of it, as a future enhancement, it is integrated with LLM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7752280" y="7330139"/>
            <a:ext cx="19050" cy="550310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-65427" y="424654"/>
            <a:ext cx="7543800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WHAT IS THIS PROJECT ABOUT AND WHAT IT CURRENTLY DOES?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7B1784-30CD-3681-BC92-15EDC3728D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7124700"/>
            <a:ext cx="4696617" cy="2662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DF6F4B-A84F-025E-3D8E-C30E7600E7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393" y="6414732"/>
            <a:ext cx="4466145" cy="33496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77200" y="2310900"/>
            <a:ext cx="8863396" cy="7136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Integrating an LLM into the Obstacle-Detection-Bot framework opens up whole new avenues for adaptability, transparency, and human-robot collaboration. Here’s how an LLM can slot into each layer of the system:</a:t>
            </a:r>
          </a:p>
          <a:p>
            <a:pPr algn="l">
              <a:lnSpc>
                <a:spcPts val="3119"/>
              </a:lnSpc>
            </a:pPr>
            <a:endParaRPr lang="en-US" sz="23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57200" indent="-457200" algn="l">
              <a:lnSpc>
                <a:spcPts val="3119"/>
              </a:lnSpc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Instead of hand-coding waypoints or writing custom behavior scripts, you can send simple English instructions. A ROS 2 node would translate that text into a sequence of ROS actions: run SLAM, save the map, set up a patrol loop of Nav2 goals, and subscribe the avoidance node—all without touching Python code.</a:t>
            </a:r>
          </a:p>
          <a:p>
            <a:pPr marL="457200" indent="-457200" algn="l">
              <a:lnSpc>
                <a:spcPts val="3119"/>
              </a:lnSpc>
              <a:buAutoNum type="arabicPeriod"/>
            </a:pPr>
            <a:endParaRPr lang="en-US" sz="23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57200" indent="-457200" algn="l">
              <a:lnSpc>
                <a:spcPts val="3119"/>
              </a:lnSpc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Tuning PID gains, SLAM thresholds, or sensor filters is normally a trial-and-error slog. An LLM can: Analyze logs or performance metrics and suggest new parameter values.</a:t>
            </a:r>
          </a:p>
          <a:p>
            <a:pPr marL="457200" indent="-457200" algn="l">
              <a:lnSpc>
                <a:spcPts val="3119"/>
              </a:lnSpc>
              <a:buAutoNum type="arabicPeriod"/>
            </a:pPr>
            <a:endParaRPr lang="en-US" sz="23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57200" indent="-457200" algn="l">
              <a:lnSpc>
                <a:spcPts val="3119"/>
              </a:lnSpc>
              <a:buAutoNum type="arabicPeriod"/>
            </a:pPr>
            <a:r>
              <a:rPr lang="en-US" sz="23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Real-time Adaptive Behavior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-196590" y="2379566"/>
            <a:ext cx="7596976" cy="7508196"/>
          </a:xfrm>
          <a:custGeom>
            <a:avLst/>
            <a:gdLst/>
            <a:ahLst/>
            <a:cxnLst/>
            <a:rect l="l" t="t" r="r" b="b"/>
            <a:pathLst>
              <a:path w="7596976" h="7508196">
                <a:moveTo>
                  <a:pt x="0" y="7508197"/>
                </a:moveTo>
                <a:lnTo>
                  <a:pt x="7596976" y="7508197"/>
                </a:lnTo>
                <a:lnTo>
                  <a:pt x="7596976" y="0"/>
                </a:lnTo>
                <a:lnTo>
                  <a:pt x="0" y="0"/>
                </a:lnTo>
                <a:lnTo>
                  <a:pt x="0" y="75081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85725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POWERING WITH LLM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7325" y="-2672728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7"/>
                </a:lnTo>
                <a:lnTo>
                  <a:pt x="0" y="16022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8389737" y="7597167"/>
            <a:ext cx="11417781" cy="4925864"/>
          </a:xfrm>
          <a:custGeom>
            <a:avLst/>
            <a:gdLst/>
            <a:ahLst/>
            <a:cxnLst/>
            <a:rect l="l" t="t" r="r" b="b"/>
            <a:pathLst>
              <a:path w="11417781" h="4925864">
                <a:moveTo>
                  <a:pt x="0" y="0"/>
                </a:moveTo>
                <a:lnTo>
                  <a:pt x="11417781" y="0"/>
                </a:lnTo>
                <a:lnTo>
                  <a:pt x="11417781" y="4925865"/>
                </a:lnTo>
                <a:lnTo>
                  <a:pt x="0" y="4925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1000" y="458694"/>
            <a:ext cx="949434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WHY THIS MATTERS</a:t>
            </a:r>
            <a:endParaRPr lang="en-US" sz="6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9600" y="2175416"/>
            <a:ext cx="6756251" cy="3132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30000"/>
              <a:buFont typeface="Arial"/>
              <a:buChar char="•"/>
              <a:tabLst/>
              <a:defRPr sz="1800"/>
            </a:pPr>
            <a:r>
              <a:rPr kumimoji="0" lang="en-IN" sz="2300" b="1" i="0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Affordable mobile robots struggle with robust autonomy in dynamic environments.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30000"/>
              <a:buFont typeface="Arial"/>
              <a:buChar char="•"/>
              <a:tabLst/>
              <a:defRPr sz="1800"/>
            </a:pPr>
            <a:r>
              <a:rPr kumimoji="0" lang="en-IN" sz="2300" b="1" i="0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Traditional rule‑based obstacle avoidance ≈ limited context awareness.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30000"/>
              <a:buFont typeface="Arial"/>
              <a:buChar char="•"/>
              <a:tabLst/>
              <a:defRPr sz="1800"/>
            </a:pPr>
            <a:r>
              <a:rPr kumimoji="0" lang="en-IN" sz="2300" b="1" i="0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LLMs open avenues for natural‑language instruction, semantic reasoning &amp; safer navigation.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endParaRPr lang="en-US" sz="1800" dirty="0">
              <a:solidFill>
                <a:srgbClr val="FFFFFF"/>
              </a:solidFill>
              <a:latin typeface="Anantason UltraExpanded"/>
              <a:ea typeface="Anantason UltraExpanded"/>
              <a:cs typeface="Anantason UltraExpanded"/>
              <a:sym typeface="Anantason UltraExpande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E97B7F-5A11-8039-0696-A2A4837E84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84" y="1276350"/>
            <a:ext cx="8077200" cy="6057900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F81086F3-5F66-A2A3-F177-1FDC8AC32202}"/>
              </a:ext>
            </a:extLst>
          </p:cNvPr>
          <p:cNvSpPr txBox="1"/>
          <p:nvPr/>
        </p:nvSpPr>
        <p:spPr>
          <a:xfrm>
            <a:off x="381000" y="5110316"/>
            <a:ext cx="949434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LLM INTEGRATION</a:t>
            </a:r>
            <a:endParaRPr lang="en-US" sz="6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F7DD2A96-95DD-8C92-2F4E-1A603A0192D6}"/>
              </a:ext>
            </a:extLst>
          </p:cNvPr>
          <p:cNvSpPr txBox="1"/>
          <p:nvPr/>
        </p:nvSpPr>
        <p:spPr>
          <a:xfrm>
            <a:off x="631723" y="6545514"/>
            <a:ext cx="6756251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30000"/>
              <a:buFont typeface="Arial"/>
              <a:buChar char="•"/>
              <a:tabLst/>
              <a:defRPr sz="1800"/>
            </a:pPr>
            <a:r>
              <a:rPr kumimoji="0" lang="en-US" sz="2300" b="1" i="0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LLM for dynamic behavior adaptation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30000"/>
              <a:buFont typeface="Arial"/>
              <a:buChar char="•"/>
              <a:tabLst/>
              <a:defRPr sz="1800"/>
            </a:pPr>
            <a:r>
              <a:rPr kumimoji="0" lang="en-US" sz="2300" b="1" i="0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Natural language interface for mission commands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30000"/>
              <a:buFont typeface="Arial"/>
              <a:buChar char="•"/>
              <a:tabLst/>
              <a:defRPr sz="1800"/>
            </a:pPr>
            <a:r>
              <a:rPr kumimoji="0" lang="en-US" sz="2300" b="1" i="0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On-the-fly parameter tuning via chat prompts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30000"/>
              <a:buFont typeface="Arial"/>
              <a:buChar char="•"/>
              <a:tabLst/>
              <a:defRPr sz="1800"/>
            </a:pPr>
            <a:r>
              <a:rPr kumimoji="0" lang="en-US" sz="2300" b="1" i="0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Zero‑shot reasoning to interpret sensor anomalies &amp; suggest recovery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30000"/>
              <a:buFont typeface="Arial"/>
              <a:buChar char="•"/>
              <a:tabLst/>
              <a:defRPr sz="1800"/>
            </a:pPr>
            <a:r>
              <a:rPr kumimoji="0" lang="en-US" sz="2300" b="1" i="0" u="none" strike="noStrike" kern="1200" cap="small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75000"/>
                      </a:prstClr>
                    </a:gs>
                  </a:gsLst>
                  <a:lin ang="540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Few‑shot fine‑tuning on navigation dialogues using open datasets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130000"/>
              <a:buFont typeface="Arial"/>
              <a:buChar char="•"/>
              <a:tabLst/>
              <a:defRPr sz="1800"/>
            </a:pPr>
            <a:endParaRPr kumimoji="0" lang="en-US" sz="2300" b="1" i="0" u="none" strike="noStrike" kern="1200" cap="small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40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22274" y="-3988662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38200" y="2324100"/>
            <a:ext cx="5632054" cy="6736520"/>
            <a:chOff x="0" y="0"/>
            <a:chExt cx="1129438" cy="18925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9438" cy="1892554"/>
            </a:xfrm>
            <a:custGeom>
              <a:avLst/>
              <a:gdLst/>
              <a:ahLst/>
              <a:cxnLst/>
              <a:rect l="l" t="t" r="r" b="b"/>
              <a:pathLst>
                <a:path w="1129438" h="1892554">
                  <a:moveTo>
                    <a:pt x="101779" y="0"/>
                  </a:moveTo>
                  <a:lnTo>
                    <a:pt x="1027659" y="0"/>
                  </a:lnTo>
                  <a:cubicBezTo>
                    <a:pt x="1054652" y="0"/>
                    <a:pt x="1080540" y="10723"/>
                    <a:pt x="1099627" y="29810"/>
                  </a:cubicBezTo>
                  <a:cubicBezTo>
                    <a:pt x="1118715" y="48898"/>
                    <a:pt x="1129438" y="74786"/>
                    <a:pt x="1129438" y="101779"/>
                  </a:cubicBezTo>
                  <a:lnTo>
                    <a:pt x="1129438" y="1790775"/>
                  </a:lnTo>
                  <a:cubicBezTo>
                    <a:pt x="1129438" y="1846986"/>
                    <a:pt x="1083870" y="1892554"/>
                    <a:pt x="1027659" y="1892554"/>
                  </a:cubicBezTo>
                  <a:lnTo>
                    <a:pt x="101779" y="1892554"/>
                  </a:lnTo>
                  <a:cubicBezTo>
                    <a:pt x="74786" y="1892554"/>
                    <a:pt x="48898" y="1881831"/>
                    <a:pt x="29810" y="1862743"/>
                  </a:cubicBezTo>
                  <a:cubicBezTo>
                    <a:pt x="10723" y="1843656"/>
                    <a:pt x="0" y="1817768"/>
                    <a:pt x="0" y="1790775"/>
                  </a:cubicBezTo>
                  <a:lnTo>
                    <a:pt x="0" y="101779"/>
                  </a:lnTo>
                  <a:cubicBezTo>
                    <a:pt x="0" y="74786"/>
                    <a:pt x="10723" y="48898"/>
                    <a:pt x="29810" y="29810"/>
                  </a:cubicBezTo>
                  <a:cubicBezTo>
                    <a:pt x="48898" y="10723"/>
                    <a:pt x="74786" y="0"/>
                    <a:pt x="10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129438" cy="1978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07082" y="2324100"/>
            <a:ext cx="5900323" cy="6619216"/>
            <a:chOff x="0" y="0"/>
            <a:chExt cx="1129438" cy="19981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29438" cy="1998144"/>
            </a:xfrm>
            <a:custGeom>
              <a:avLst/>
              <a:gdLst/>
              <a:ahLst/>
              <a:cxnLst/>
              <a:rect l="l" t="t" r="r" b="b"/>
              <a:pathLst>
                <a:path w="1129438" h="1998144">
                  <a:moveTo>
                    <a:pt x="101779" y="0"/>
                  </a:moveTo>
                  <a:lnTo>
                    <a:pt x="1027659" y="0"/>
                  </a:lnTo>
                  <a:cubicBezTo>
                    <a:pt x="1054652" y="0"/>
                    <a:pt x="1080540" y="10723"/>
                    <a:pt x="1099627" y="29810"/>
                  </a:cubicBezTo>
                  <a:cubicBezTo>
                    <a:pt x="1118715" y="48898"/>
                    <a:pt x="1129438" y="74786"/>
                    <a:pt x="1129438" y="101779"/>
                  </a:cubicBezTo>
                  <a:lnTo>
                    <a:pt x="1129438" y="1896365"/>
                  </a:lnTo>
                  <a:cubicBezTo>
                    <a:pt x="1129438" y="1923359"/>
                    <a:pt x="1118715" y="1949247"/>
                    <a:pt x="1099627" y="1968334"/>
                  </a:cubicBezTo>
                  <a:cubicBezTo>
                    <a:pt x="1080540" y="1987421"/>
                    <a:pt x="1054652" y="1998144"/>
                    <a:pt x="1027659" y="1998144"/>
                  </a:cubicBezTo>
                  <a:lnTo>
                    <a:pt x="101779" y="1998144"/>
                  </a:lnTo>
                  <a:cubicBezTo>
                    <a:pt x="45568" y="1998144"/>
                    <a:pt x="0" y="1952576"/>
                    <a:pt x="0" y="1896365"/>
                  </a:cubicBezTo>
                  <a:lnTo>
                    <a:pt x="0" y="101779"/>
                  </a:lnTo>
                  <a:cubicBezTo>
                    <a:pt x="0" y="74786"/>
                    <a:pt x="10723" y="48898"/>
                    <a:pt x="29810" y="29810"/>
                  </a:cubicBezTo>
                  <a:cubicBezTo>
                    <a:pt x="48898" y="10723"/>
                    <a:pt x="74786" y="0"/>
                    <a:pt x="10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129438" cy="2083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33148" y="6718991"/>
            <a:ext cx="4242157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207"/>
              </a:lnSpc>
            </a:pPr>
            <a:r>
              <a:rPr lang="en-US" sz="1839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SIMULATION VISUALIZATION</a:t>
            </a:r>
          </a:p>
          <a:p>
            <a:pPr algn="l">
              <a:lnSpc>
                <a:spcPts val="2049"/>
              </a:lnSpc>
            </a:pPr>
            <a:endParaRPr lang="en-US" sz="1839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  <a:p>
            <a:pPr marL="368736" lvl="1" indent="-184368" algn="l">
              <a:lnSpc>
                <a:spcPts val="2049"/>
              </a:lnSpc>
              <a:buFont typeface="Arial"/>
              <a:buChar char="•"/>
            </a:pPr>
            <a:r>
              <a:rPr lang="en-US" sz="1707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RViz model &amp; TF frames</a:t>
            </a:r>
          </a:p>
          <a:p>
            <a:pPr marL="368736" lvl="1" indent="-184368" algn="l">
              <a:lnSpc>
                <a:spcPts val="2049"/>
              </a:lnSpc>
              <a:buFont typeface="Arial"/>
              <a:buChar char="•"/>
            </a:pPr>
            <a:r>
              <a:rPr lang="en-US" sz="1707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Laser scan coverage and obstacle mapping</a:t>
            </a:r>
          </a:p>
          <a:p>
            <a:pPr marL="368736" lvl="1" indent="-184368" algn="l">
              <a:lnSpc>
                <a:spcPts val="2049"/>
              </a:lnSpc>
              <a:buFont typeface="Arial"/>
              <a:buChar char="•"/>
            </a:pPr>
            <a:r>
              <a:rPr lang="en-US" sz="1707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Initial avoidance performance metrics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11842" y="3455249"/>
            <a:ext cx="480060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839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GAZEBO PERSPECTIVE:</a:t>
            </a:r>
          </a:p>
          <a:p>
            <a:pPr algn="l">
              <a:lnSpc>
                <a:spcPts val="1920"/>
              </a:lnSpc>
            </a:pPr>
            <a:endParaRPr lang="en-US" sz="1839" b="1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  <a:p>
            <a:pPr marL="345444" lvl="1" indent="-172722" algn="l">
              <a:lnSpc>
                <a:spcPts val="1920"/>
              </a:lnSpc>
              <a:buFont typeface="Arial"/>
              <a:buChar char="•"/>
            </a:pPr>
            <a:r>
              <a:rPr lang="en-US" sz="16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Warehouse world with obstacles</a:t>
            </a:r>
          </a:p>
          <a:p>
            <a:pPr marL="345444" lvl="1" indent="-172722" algn="l">
              <a:lnSpc>
                <a:spcPts val="1920"/>
              </a:lnSpc>
              <a:buFont typeface="Arial"/>
              <a:buChar char="•"/>
            </a:pPr>
            <a:r>
              <a:rPr lang="en-US" sz="16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Real-time scan rays (blue) and collision checking</a:t>
            </a:r>
          </a:p>
          <a:p>
            <a:pPr marL="345444" lvl="1" indent="-172722" algn="l">
              <a:lnSpc>
                <a:spcPts val="1920"/>
              </a:lnSpc>
              <a:buFont typeface="Arial"/>
              <a:buChar char="•"/>
            </a:pPr>
            <a:r>
              <a:rPr lang="en-US" sz="16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Robot chassis and sensor placement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72169" y="1114425"/>
            <a:ext cx="13387131" cy="271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1800" u="none" strike="noStrike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</a:p>
        </p:txBody>
      </p:sp>
      <p:sp>
        <p:nvSpPr>
          <p:cNvPr id="21" name="Freeform 21"/>
          <p:cNvSpPr/>
          <p:nvPr/>
        </p:nvSpPr>
        <p:spPr>
          <a:xfrm rot="-1916014" flipV="1">
            <a:off x="12717592" y="7902456"/>
            <a:ext cx="7315200" cy="3922776"/>
          </a:xfrm>
          <a:custGeom>
            <a:avLst/>
            <a:gdLst/>
            <a:ahLst/>
            <a:cxnLst/>
            <a:rect l="l" t="t" r="r" b="b"/>
            <a:pathLst>
              <a:path w="7315200" h="3922776">
                <a:moveTo>
                  <a:pt x="0" y="3922776"/>
                </a:moveTo>
                <a:lnTo>
                  <a:pt x="7315200" y="3922776"/>
                </a:lnTo>
                <a:lnTo>
                  <a:pt x="7315200" y="0"/>
                </a:lnTo>
                <a:lnTo>
                  <a:pt x="0" y="0"/>
                </a:lnTo>
                <a:lnTo>
                  <a:pt x="0" y="39227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FB1E23-229E-865F-7FF9-76E06E88ED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19" y="2805438"/>
            <a:ext cx="4623014" cy="3386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781F181-68A6-0582-5C4D-B0A1DFD5B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18" y="5319145"/>
            <a:ext cx="5626524" cy="31902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DD80CE3-FA84-7FAF-FAB7-6A2E3602DB89}"/>
              </a:ext>
            </a:extLst>
          </p:cNvPr>
          <p:cNvSpPr txBox="1"/>
          <p:nvPr/>
        </p:nvSpPr>
        <p:spPr>
          <a:xfrm>
            <a:off x="990600" y="171433"/>
            <a:ext cx="17297400" cy="3035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55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CURRENT VISUALIZATION AND SIMULATION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91559" y="8431239"/>
            <a:ext cx="13496441" cy="3711521"/>
          </a:xfrm>
          <a:custGeom>
            <a:avLst/>
            <a:gdLst/>
            <a:ahLst/>
            <a:cxnLst/>
            <a:rect l="l" t="t" r="r" b="b"/>
            <a:pathLst>
              <a:path w="13496441" h="371152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5179" y="3196294"/>
            <a:ext cx="4070006" cy="382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3" lvl="1" indent="-194312" algn="l">
              <a:lnSpc>
                <a:spcPts val="2520"/>
              </a:lnSpc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Arduino‑based 2‑wheel differential chassis + HC‑SR04 &amp; IR sensors</a:t>
            </a:r>
          </a:p>
          <a:p>
            <a:pPr marL="388623" lvl="1" indent="-194312" algn="l">
              <a:lnSpc>
                <a:spcPts val="2520"/>
              </a:lnSpc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ROS 2 Humble + Gazebo Classic simulation stack</a:t>
            </a:r>
          </a:p>
          <a:p>
            <a:pPr marL="388623" lvl="1" indent="-194312" algn="l">
              <a:lnSpc>
                <a:spcPts val="2520"/>
              </a:lnSpc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URDF + RViz </a:t>
            </a:r>
            <a:r>
              <a:rPr lang="en-US" sz="18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visualisation</a:t>
            </a: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&amp; </a:t>
            </a:r>
            <a:r>
              <a:rPr lang="en-US" sz="18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teleop</a:t>
            </a: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scripts</a:t>
            </a:r>
          </a:p>
          <a:p>
            <a:pPr marL="388623" lvl="1" indent="-194312" algn="l">
              <a:lnSpc>
                <a:spcPts val="2520"/>
              </a:lnSpc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Simple reactive obstacle‑avoidance node (Python)</a:t>
            </a:r>
          </a:p>
          <a:p>
            <a:pPr marL="388623" lvl="1" indent="-194312" algn="l">
              <a:lnSpc>
                <a:spcPts val="2520"/>
              </a:lnSpc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Comprehensive README with WSL2‑Windows workflow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832870"/>
            <a:ext cx="361406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Current Git Repo Snapshot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42601" y="3196294"/>
            <a:ext cx="4188801" cy="4468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3" lvl="1" indent="-194312" algn="l">
              <a:lnSpc>
                <a:spcPts val="2520"/>
              </a:lnSpc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Chassis: Two-wheel differential, micro-caster </a:t>
            </a:r>
          </a:p>
          <a:p>
            <a:pPr marL="388623" lvl="1" indent="-194312" algn="l">
              <a:lnSpc>
                <a:spcPts val="2520"/>
              </a:lnSpc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Support Controller: Arduino Nano + L293D motor </a:t>
            </a:r>
          </a:p>
          <a:p>
            <a:pPr marL="388623" lvl="1" indent="-194312" algn="l">
              <a:lnSpc>
                <a:spcPts val="2520"/>
              </a:lnSpc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Driver Power: 6×AA or 7.4 V LiPo with 5 V regulator</a:t>
            </a:r>
          </a:p>
          <a:p>
            <a:pPr marL="388623" lvl="1" indent="-194312" algn="l">
              <a:lnSpc>
                <a:spcPts val="2520"/>
              </a:lnSpc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Sensors:HC-SR04 ultrasonic (obstacle distance)TCRT5000 IR modules (line-tracking)(Optional) IMU for </a:t>
            </a:r>
          </a:p>
          <a:p>
            <a:pPr marL="388623" lvl="1" indent="-194312" algn="l">
              <a:lnSpc>
                <a:spcPts val="2520"/>
              </a:lnSpc>
              <a:buAutoNum type="arabicPeriod"/>
            </a:pP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Orientation Integration: </a:t>
            </a:r>
            <a:r>
              <a:rPr lang="en-US" sz="18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rosserial</a:t>
            </a: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/micro-ROS bridge publishes sensors → ROS 2, subscribes to /</a:t>
            </a:r>
            <a:r>
              <a:rPr lang="en-US" sz="18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rav_bot</a:t>
            </a:r>
            <a:r>
              <a:rPr lang="en-US" sz="18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1800" dirty="0" err="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cmd_vel</a:t>
            </a:r>
            <a:endParaRPr lang="en-US" sz="18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17158" y="1813184"/>
            <a:ext cx="293913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Hardware Details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CAA32-446B-0E59-126B-36C4AA226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818" y="2095485"/>
            <a:ext cx="6057900" cy="3501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48600" y="9105900"/>
            <a:ext cx="13496441" cy="3711521"/>
          </a:xfrm>
          <a:custGeom>
            <a:avLst/>
            <a:gdLst/>
            <a:ahLst/>
            <a:cxnLst/>
            <a:rect l="l" t="t" r="r" b="b"/>
            <a:pathLst>
              <a:path w="13496441" h="371152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443791"/>
            <a:ext cx="16355952" cy="7195509"/>
            <a:chOff x="0" y="0"/>
            <a:chExt cx="2036673" cy="15975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6673" cy="1597541"/>
            </a:xfrm>
            <a:custGeom>
              <a:avLst/>
              <a:gdLst/>
              <a:ahLst/>
              <a:cxnLst/>
              <a:rect l="l" t="t" r="r" b="b"/>
              <a:pathLst>
                <a:path w="2036673" h="1597541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904908"/>
            <a:ext cx="8522196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Proposed Architecture with LLM: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4139" y="2848341"/>
            <a:ext cx="15739721" cy="7053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Perception Nodes (LiDAR/Depth-Cam) → Semantic Segmentation</a:t>
            </a:r>
          </a:p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High-frequency sensor drivers stream raw point-clouds and depth images into a lightweight neural network that labels each pixel/point as “floor,” “wall,” “obstacle,” etc., providing structured scene masks in real time.</a:t>
            </a:r>
          </a:p>
          <a:p>
            <a:pPr algn="l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Feature Embeddings → LLM (e.g., MiniGPT-4) for Scene Understanding</a:t>
            </a:r>
          </a:p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The segmented outputs are converted into compact embeddings (e.g. via a small transformer head) and sent to the LLM, which fuses spatial layouts with its language priors to recognize objects, infer intent (e.g. “this area is congested”) and answer high-level queries.</a:t>
            </a:r>
          </a:p>
          <a:p>
            <a:pPr algn="l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Task Planner (Behavior Trees) Driven by LLM Outputs</a:t>
            </a:r>
          </a:p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Based on the LLM’s scene interpretation and suggested goals (e.g. “navigate to clear zone,” “circle around the pillar”), a behavior-tree engine composes and executes hierarchical actions—with built-in fallback nodes—ensuring robust sequencing and reactive safety checks.</a:t>
            </a:r>
          </a:p>
          <a:p>
            <a:pPr algn="l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Low-Level Control Stays on Microcontroller (Arduino)</a:t>
            </a:r>
          </a:p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All real-time loops (motor PWM, PID for velocity/steering, obstacle distance interrupts) remain on the Arduino, guaranteeing deterministic timing and safety, while high-level setpoints are delivered over ROS 2 without overloading the microcontroller.</a:t>
            </a:r>
          </a:p>
          <a:p>
            <a:pPr algn="l">
              <a:lnSpc>
                <a:spcPts val="2879"/>
              </a:lnSpc>
            </a:pP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80559" y="-7196006"/>
            <a:ext cx="16355952" cy="16022018"/>
          </a:xfrm>
          <a:custGeom>
            <a:avLst/>
            <a:gdLst/>
            <a:ahLst/>
            <a:cxnLst/>
            <a:rect l="l" t="t" r="r" b="b"/>
            <a:pathLst>
              <a:path w="16355952" h="16022018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6599177" y="7333826"/>
            <a:ext cx="14336955" cy="6055724"/>
          </a:xfrm>
          <a:custGeom>
            <a:avLst/>
            <a:gdLst/>
            <a:ahLst/>
            <a:cxnLst/>
            <a:rect l="l" t="t" r="r" b="b"/>
            <a:pathLst>
              <a:path w="14336955" h="6055724">
                <a:moveTo>
                  <a:pt x="0" y="0"/>
                </a:moveTo>
                <a:lnTo>
                  <a:pt x="14336955" y="0"/>
                </a:lnTo>
                <a:lnTo>
                  <a:pt x="14336955" y="6055724"/>
                </a:lnTo>
                <a:lnTo>
                  <a:pt x="0" y="6055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98686"/>
            <a:ext cx="94869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SIMPLE USE CASES AND IMPACT</a:t>
            </a:r>
            <a:endParaRPr lang="en-US" sz="5000" b="1" u="none" strike="noStrike" dirty="0">
              <a:solidFill>
                <a:srgbClr val="78FF87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855439" y="3424246"/>
            <a:ext cx="6286574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STEM education kits: students program robots in plain English</a:t>
            </a:r>
          </a:p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endParaRPr lang="en-US" sz="2399" b="1" dirty="0">
              <a:solidFill>
                <a:srgbClr val="FFFFFF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55439" y="6008730"/>
            <a:ext cx="6286574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Warehouse inventory scouts: adaptive path planning among pallets</a:t>
            </a:r>
          </a:p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endParaRPr lang="en-US" sz="2399" b="1" dirty="0">
              <a:solidFill>
                <a:srgbClr val="FFFFFF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66119" y="3424246"/>
            <a:ext cx="6293181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Hospital service bots: safer navigation in human‑dense corridors</a:t>
            </a:r>
          </a:p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6119" y="6008730"/>
            <a:ext cx="5853209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399" b="1" dirty="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Community contribution: open‑source Datasets + ROS packages</a:t>
            </a:r>
          </a:p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endParaRPr lang="en-US" sz="2399" b="1" dirty="0">
              <a:solidFill>
                <a:srgbClr val="FFFFFF"/>
              </a:solidFill>
              <a:latin typeface="Anantason UltraExpanded Bold"/>
              <a:ea typeface="Anantason UltraExpanded Bold"/>
              <a:cs typeface="Anantason UltraExpanded Bold"/>
              <a:sym typeface="Anantason UltraExpanded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68671" y="3162308"/>
            <a:ext cx="1163073" cy="1438275"/>
            <a:chOff x="0" y="0"/>
            <a:chExt cx="1550764" cy="19177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83971" y="3162308"/>
            <a:ext cx="1163073" cy="1438275"/>
            <a:chOff x="0" y="0"/>
            <a:chExt cx="1550764" cy="19177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8671" y="5746793"/>
            <a:ext cx="1163073" cy="1438275"/>
            <a:chOff x="0" y="0"/>
            <a:chExt cx="1550764" cy="191770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83971" y="5746793"/>
            <a:ext cx="1163073" cy="1438275"/>
            <a:chOff x="0" y="0"/>
            <a:chExt cx="1550764" cy="191770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1550764" cy="191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78FF87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98782" y="501649"/>
              <a:ext cx="753199" cy="910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4799" b="1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0393573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78FF87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WHY GHCI’25?</a:t>
            </a:r>
          </a:p>
        </p:txBody>
      </p:sp>
      <p:sp>
        <p:nvSpPr>
          <p:cNvPr id="3" name="Freeform 3"/>
          <p:cNvSpPr/>
          <p:nvPr/>
        </p:nvSpPr>
        <p:spPr>
          <a:xfrm>
            <a:off x="5324763" y="-275805"/>
            <a:ext cx="18003772" cy="15355717"/>
          </a:xfrm>
          <a:custGeom>
            <a:avLst/>
            <a:gdLst/>
            <a:ahLst/>
            <a:cxnLst/>
            <a:rect l="l" t="t" r="r" b="b"/>
            <a:pathLst>
              <a:path w="18003772" h="15355717">
                <a:moveTo>
                  <a:pt x="0" y="0"/>
                </a:moveTo>
                <a:lnTo>
                  <a:pt x="18003772" y="0"/>
                </a:lnTo>
                <a:lnTo>
                  <a:pt x="18003772" y="15355717"/>
                </a:lnTo>
                <a:lnTo>
                  <a:pt x="0" y="1535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1246221" y="795823"/>
            <a:ext cx="467934" cy="467934"/>
          </a:xfrm>
          <a:custGeom>
            <a:avLst/>
            <a:gdLst/>
            <a:ahLst/>
            <a:cxnLst/>
            <a:rect l="l" t="t" r="r" b="b"/>
            <a:pathLst>
              <a:path w="467934" h="467934">
                <a:moveTo>
                  <a:pt x="0" y="0"/>
                </a:moveTo>
                <a:lnTo>
                  <a:pt x="467934" y="0"/>
                </a:lnTo>
                <a:lnTo>
                  <a:pt x="467934" y="467933"/>
                </a:lnTo>
                <a:lnTo>
                  <a:pt x="0" y="467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48789" y="804008"/>
            <a:ext cx="459748" cy="459748"/>
          </a:xfrm>
          <a:custGeom>
            <a:avLst/>
            <a:gdLst/>
            <a:ahLst/>
            <a:cxnLst/>
            <a:rect l="l" t="t" r="r" b="b"/>
            <a:pathLst>
              <a:path w="459748" h="459748">
                <a:moveTo>
                  <a:pt x="0" y="0"/>
                </a:moveTo>
                <a:lnTo>
                  <a:pt x="459748" y="0"/>
                </a:lnTo>
                <a:lnTo>
                  <a:pt x="459748" y="459748"/>
                </a:lnTo>
                <a:lnTo>
                  <a:pt x="0" y="459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14750" y="795823"/>
            <a:ext cx="467934" cy="467934"/>
          </a:xfrm>
          <a:custGeom>
            <a:avLst/>
            <a:gdLst/>
            <a:ahLst/>
            <a:cxnLst/>
            <a:rect l="l" t="t" r="r" b="b"/>
            <a:pathLst>
              <a:path w="467934" h="467934">
                <a:moveTo>
                  <a:pt x="0" y="0"/>
                </a:moveTo>
                <a:lnTo>
                  <a:pt x="467934" y="0"/>
                </a:lnTo>
                <a:lnTo>
                  <a:pt x="467934" y="467933"/>
                </a:lnTo>
                <a:lnTo>
                  <a:pt x="0" y="4679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85902" y="804008"/>
            <a:ext cx="487267" cy="487267"/>
          </a:xfrm>
          <a:custGeom>
            <a:avLst/>
            <a:gdLst/>
            <a:ahLst/>
            <a:cxnLst/>
            <a:rect l="l" t="t" r="r" b="b"/>
            <a:pathLst>
              <a:path w="487267" h="487267">
                <a:moveTo>
                  <a:pt x="0" y="0"/>
                </a:moveTo>
                <a:lnTo>
                  <a:pt x="487267" y="0"/>
                </a:lnTo>
                <a:lnTo>
                  <a:pt x="487267" y="487267"/>
                </a:lnTo>
                <a:lnTo>
                  <a:pt x="0" y="4872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763537" y="782063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3" y="0"/>
                </a:lnTo>
                <a:lnTo>
                  <a:pt x="495453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624057" y="2144997"/>
            <a:ext cx="509212" cy="509212"/>
          </a:xfrm>
          <a:custGeom>
            <a:avLst/>
            <a:gdLst/>
            <a:ahLst/>
            <a:cxnLst/>
            <a:rect l="l" t="t" r="r" b="b"/>
            <a:pathLst>
              <a:path w="509212" h="509212">
                <a:moveTo>
                  <a:pt x="0" y="0"/>
                </a:moveTo>
                <a:lnTo>
                  <a:pt x="509212" y="0"/>
                </a:lnTo>
                <a:lnTo>
                  <a:pt x="509212" y="509212"/>
                </a:lnTo>
                <a:lnTo>
                  <a:pt x="0" y="509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994111" y="2144997"/>
            <a:ext cx="509212" cy="509212"/>
          </a:xfrm>
          <a:custGeom>
            <a:avLst/>
            <a:gdLst/>
            <a:ahLst/>
            <a:cxnLst/>
            <a:rect l="l" t="t" r="r" b="b"/>
            <a:pathLst>
              <a:path w="509212" h="509212">
                <a:moveTo>
                  <a:pt x="0" y="0"/>
                </a:moveTo>
                <a:lnTo>
                  <a:pt x="509212" y="0"/>
                </a:lnTo>
                <a:lnTo>
                  <a:pt x="509212" y="509212"/>
                </a:lnTo>
                <a:lnTo>
                  <a:pt x="0" y="5092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381809" y="2158757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00991" y="6266872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2" y="0"/>
                </a:lnTo>
                <a:lnTo>
                  <a:pt x="495452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232462" y="3518399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2" y="0"/>
                </a:lnTo>
                <a:lnTo>
                  <a:pt x="495452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763537" y="2158757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000991" y="3518399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2" y="0"/>
                </a:lnTo>
                <a:lnTo>
                  <a:pt x="495452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381809" y="3526682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232462" y="4892635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2" y="0"/>
                </a:lnTo>
                <a:lnTo>
                  <a:pt x="495452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630937" y="4892635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2" y="0"/>
                </a:lnTo>
                <a:lnTo>
                  <a:pt x="495452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381188" y="4892014"/>
            <a:ext cx="496695" cy="496695"/>
          </a:xfrm>
          <a:custGeom>
            <a:avLst/>
            <a:gdLst/>
            <a:ahLst/>
            <a:cxnLst/>
            <a:rect l="l" t="t" r="r" b="b"/>
            <a:pathLst>
              <a:path w="496695" h="496695">
                <a:moveTo>
                  <a:pt x="0" y="0"/>
                </a:moveTo>
                <a:lnTo>
                  <a:pt x="496695" y="0"/>
                </a:lnTo>
                <a:lnTo>
                  <a:pt x="496695" y="496695"/>
                </a:lnTo>
                <a:lnTo>
                  <a:pt x="0" y="496695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763537" y="4892635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3" y="0"/>
                </a:lnTo>
                <a:lnTo>
                  <a:pt x="495453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231841" y="6266561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3" y="0"/>
                </a:lnTo>
                <a:lnTo>
                  <a:pt x="496073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630626" y="9004578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000680" y="9015034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381499" y="9015034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3" y="0"/>
                </a:lnTo>
                <a:lnTo>
                  <a:pt x="496073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381499" y="6275155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3" y="0"/>
                </a:lnTo>
                <a:lnTo>
                  <a:pt x="496073" y="496073"/>
                </a:lnTo>
                <a:lnTo>
                  <a:pt x="0" y="496073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763226" y="9023628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218081" y="9023628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630937" y="3518399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2" y="0"/>
                </a:lnTo>
                <a:lnTo>
                  <a:pt x="495452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6763226" y="7640798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4" y="0"/>
                </a:lnTo>
                <a:lnTo>
                  <a:pt x="496074" y="496073"/>
                </a:lnTo>
                <a:lnTo>
                  <a:pt x="0" y="496073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377202" y="7636501"/>
            <a:ext cx="504667" cy="504667"/>
          </a:xfrm>
          <a:custGeom>
            <a:avLst/>
            <a:gdLst/>
            <a:ahLst/>
            <a:cxnLst/>
            <a:rect l="l" t="t" r="r" b="b"/>
            <a:pathLst>
              <a:path w="504667" h="504667">
                <a:moveTo>
                  <a:pt x="0" y="0"/>
                </a:moveTo>
                <a:lnTo>
                  <a:pt x="504667" y="0"/>
                </a:lnTo>
                <a:lnTo>
                  <a:pt x="504667" y="504667"/>
                </a:lnTo>
                <a:lnTo>
                  <a:pt x="0" y="504667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6763226" y="6275155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4" y="0"/>
                </a:lnTo>
                <a:lnTo>
                  <a:pt x="496074" y="496073"/>
                </a:lnTo>
                <a:lnTo>
                  <a:pt x="0" y="496073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1232151" y="7640798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4" y="0"/>
                </a:lnTo>
                <a:lnTo>
                  <a:pt x="496074" y="496073"/>
                </a:lnTo>
                <a:lnTo>
                  <a:pt x="0" y="496073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4000680" y="7640798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4" y="0"/>
                </a:lnTo>
                <a:lnTo>
                  <a:pt x="496074" y="496073"/>
                </a:lnTo>
                <a:lnTo>
                  <a:pt x="0" y="496073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9858318" y="795823"/>
            <a:ext cx="467934" cy="467934"/>
          </a:xfrm>
          <a:custGeom>
            <a:avLst/>
            <a:gdLst/>
            <a:ahLst/>
            <a:cxnLst/>
            <a:rect l="l" t="t" r="r" b="b"/>
            <a:pathLst>
              <a:path w="467934" h="467934">
                <a:moveTo>
                  <a:pt x="0" y="0"/>
                </a:moveTo>
                <a:lnTo>
                  <a:pt x="467934" y="0"/>
                </a:lnTo>
                <a:lnTo>
                  <a:pt x="467934" y="467933"/>
                </a:lnTo>
                <a:lnTo>
                  <a:pt x="0" y="467933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844559" y="3519233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2" y="0"/>
                </a:lnTo>
                <a:lnTo>
                  <a:pt x="495452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9844559" y="4893470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2" y="0"/>
                </a:lnTo>
                <a:lnTo>
                  <a:pt x="495452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844559" y="6266872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2" y="0"/>
                </a:lnTo>
                <a:lnTo>
                  <a:pt x="495452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9844559" y="7658916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2" y="0"/>
                </a:lnTo>
                <a:lnTo>
                  <a:pt x="495452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844559" y="9015345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2" y="0"/>
                </a:lnTo>
                <a:lnTo>
                  <a:pt x="495452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8503203" y="767298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3" y="0"/>
                </a:lnTo>
                <a:lnTo>
                  <a:pt x="495453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8503203" y="2154630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3" y="0"/>
                </a:lnTo>
                <a:lnTo>
                  <a:pt x="495453" y="495453"/>
                </a:lnTo>
                <a:lnTo>
                  <a:pt x="0" y="495453"/>
                </a:lnTo>
                <a:lnTo>
                  <a:pt x="0" y="0"/>
                </a:lnTo>
                <a:close/>
              </a:path>
            </a:pathLst>
          </a:custGeom>
          <a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8503203" y="3518399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8502785" y="7631166"/>
            <a:ext cx="496288" cy="496288"/>
          </a:xfrm>
          <a:custGeom>
            <a:avLst/>
            <a:gdLst/>
            <a:ahLst/>
            <a:cxnLst/>
            <a:rect l="l" t="t" r="r" b="b"/>
            <a:pathLst>
              <a:path w="496288" h="496288">
                <a:moveTo>
                  <a:pt x="0" y="0"/>
                </a:moveTo>
                <a:lnTo>
                  <a:pt x="496288" y="0"/>
                </a:lnTo>
                <a:lnTo>
                  <a:pt x="496288" y="496287"/>
                </a:lnTo>
                <a:lnTo>
                  <a:pt x="0" y="496287"/>
                </a:lnTo>
                <a:lnTo>
                  <a:pt x="0" y="0"/>
                </a:lnTo>
                <a:close/>
              </a:path>
            </a:pathLst>
          </a:custGeom>
          <a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9848700" y="2154630"/>
            <a:ext cx="487170" cy="487170"/>
          </a:xfrm>
          <a:custGeom>
            <a:avLst/>
            <a:gdLst/>
            <a:ahLst/>
            <a:cxnLst/>
            <a:rect l="l" t="t" r="r" b="b"/>
            <a:pathLst>
              <a:path w="487170" h="487170">
                <a:moveTo>
                  <a:pt x="0" y="0"/>
                </a:moveTo>
                <a:lnTo>
                  <a:pt x="487170" y="0"/>
                </a:lnTo>
                <a:lnTo>
                  <a:pt x="487170" y="487169"/>
                </a:lnTo>
                <a:lnTo>
                  <a:pt x="0" y="487169"/>
                </a:lnTo>
                <a:lnTo>
                  <a:pt x="0" y="0"/>
                </a:lnTo>
                <a:close/>
              </a:path>
            </a:pathLst>
          </a:custGeom>
          <a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1232772" y="2146347"/>
            <a:ext cx="495453" cy="495453"/>
          </a:xfrm>
          <a:custGeom>
            <a:avLst/>
            <a:gdLst/>
            <a:ahLst/>
            <a:cxnLst/>
            <a:rect l="l" t="t" r="r" b="b"/>
            <a:pathLst>
              <a:path w="495453" h="495453">
                <a:moveTo>
                  <a:pt x="0" y="0"/>
                </a:moveTo>
                <a:lnTo>
                  <a:pt x="495453" y="0"/>
                </a:lnTo>
                <a:lnTo>
                  <a:pt x="495453" y="495452"/>
                </a:lnTo>
                <a:lnTo>
                  <a:pt x="0" y="495452"/>
                </a:lnTo>
                <a:lnTo>
                  <a:pt x="0" y="0"/>
                </a:lnTo>
                <a:close/>
              </a:path>
            </a:pathLst>
          </a:custGeom>
          <a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12626329" y="6275155"/>
            <a:ext cx="504667" cy="504667"/>
          </a:xfrm>
          <a:custGeom>
            <a:avLst/>
            <a:gdLst/>
            <a:ahLst/>
            <a:cxnLst/>
            <a:rect l="l" t="t" r="r" b="b"/>
            <a:pathLst>
              <a:path w="504667" h="504667">
                <a:moveTo>
                  <a:pt x="0" y="0"/>
                </a:moveTo>
                <a:lnTo>
                  <a:pt x="504668" y="0"/>
                </a:lnTo>
                <a:lnTo>
                  <a:pt x="504668" y="504667"/>
                </a:lnTo>
                <a:lnTo>
                  <a:pt x="0" y="504667"/>
                </a:lnTo>
                <a:lnTo>
                  <a:pt x="0" y="0"/>
                </a:lnTo>
                <a:close/>
              </a:path>
            </a:pathLst>
          </a:custGeom>
          <a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4001408" y="4880626"/>
            <a:ext cx="494618" cy="494618"/>
          </a:xfrm>
          <a:custGeom>
            <a:avLst/>
            <a:gdLst/>
            <a:ahLst/>
            <a:cxnLst/>
            <a:rect l="l" t="t" r="r" b="b"/>
            <a:pathLst>
              <a:path w="494618" h="494618">
                <a:moveTo>
                  <a:pt x="0" y="0"/>
                </a:moveTo>
                <a:lnTo>
                  <a:pt x="494618" y="0"/>
                </a:lnTo>
                <a:lnTo>
                  <a:pt x="494618" y="494618"/>
                </a:lnTo>
                <a:lnTo>
                  <a:pt x="0" y="494618"/>
                </a:lnTo>
                <a:lnTo>
                  <a:pt x="0" y="0"/>
                </a:lnTo>
                <a:close/>
              </a:path>
            </a:pathLst>
          </a:custGeom>
          <a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49"/>
          <p:cNvSpPr/>
          <p:nvPr/>
        </p:nvSpPr>
        <p:spPr>
          <a:xfrm>
            <a:off x="16767678" y="3518399"/>
            <a:ext cx="487170" cy="487170"/>
          </a:xfrm>
          <a:custGeom>
            <a:avLst/>
            <a:gdLst/>
            <a:ahLst/>
            <a:cxnLst/>
            <a:rect l="l" t="t" r="r" b="b"/>
            <a:pathLst>
              <a:path w="487170" h="487170">
                <a:moveTo>
                  <a:pt x="0" y="0"/>
                </a:moveTo>
                <a:lnTo>
                  <a:pt x="487170" y="0"/>
                </a:lnTo>
                <a:lnTo>
                  <a:pt x="487170" y="487169"/>
                </a:lnTo>
                <a:lnTo>
                  <a:pt x="0" y="487169"/>
                </a:lnTo>
                <a:lnTo>
                  <a:pt x="0" y="0"/>
                </a:lnTo>
                <a:close/>
              </a:path>
            </a:pathLst>
          </a:custGeom>
          <a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12617061" y="7613668"/>
            <a:ext cx="523203" cy="523203"/>
          </a:xfrm>
          <a:custGeom>
            <a:avLst/>
            <a:gdLst/>
            <a:ahLst/>
            <a:cxnLst/>
            <a:rect l="l" t="t" r="r" b="b"/>
            <a:pathLst>
              <a:path w="523203" h="523203">
                <a:moveTo>
                  <a:pt x="0" y="0"/>
                </a:moveTo>
                <a:lnTo>
                  <a:pt x="523203" y="0"/>
                </a:lnTo>
                <a:lnTo>
                  <a:pt x="523203" y="523203"/>
                </a:lnTo>
                <a:lnTo>
                  <a:pt x="0" y="523203"/>
                </a:lnTo>
                <a:lnTo>
                  <a:pt x="0" y="0"/>
                </a:lnTo>
                <a:close/>
              </a:path>
            </a:pathLst>
          </a:custGeom>
          <a:blipFill>
            <a:blip r:embed="rId91">
              <a:extLs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8503048" y="6284059"/>
            <a:ext cx="495763" cy="495763"/>
          </a:xfrm>
          <a:custGeom>
            <a:avLst/>
            <a:gdLst/>
            <a:ahLst/>
            <a:cxnLst/>
            <a:rect l="l" t="t" r="r" b="b"/>
            <a:pathLst>
              <a:path w="495763" h="495763">
                <a:moveTo>
                  <a:pt x="0" y="0"/>
                </a:moveTo>
                <a:lnTo>
                  <a:pt x="495763" y="0"/>
                </a:lnTo>
                <a:lnTo>
                  <a:pt x="495763" y="495763"/>
                </a:lnTo>
                <a:lnTo>
                  <a:pt x="0" y="495763"/>
                </a:lnTo>
                <a:lnTo>
                  <a:pt x="0" y="0"/>
                </a:lnTo>
                <a:close/>
              </a:path>
            </a:pathLst>
          </a:custGeom>
          <a:blipFill>
            <a:blip r:embed="rId93">
              <a:extLs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>
            <a:off x="8503279" y="4909201"/>
            <a:ext cx="495300" cy="495300"/>
          </a:xfrm>
          <a:custGeom>
            <a:avLst/>
            <a:gdLst/>
            <a:ahLst/>
            <a:cxnLst/>
            <a:rect l="l" t="t" r="r" b="b"/>
            <a:pathLst>
              <a:path w="495300" h="495300">
                <a:moveTo>
                  <a:pt x="0" y="0"/>
                </a:moveTo>
                <a:lnTo>
                  <a:pt x="495300" y="0"/>
                </a:lnTo>
                <a:lnTo>
                  <a:pt x="495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blipFill>
            <a:blip r:embed="rId95">
              <a:extLs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>
            <a:off x="8502892" y="9023628"/>
            <a:ext cx="496074" cy="496074"/>
          </a:xfrm>
          <a:custGeom>
            <a:avLst/>
            <a:gdLst/>
            <a:ahLst/>
            <a:cxnLst/>
            <a:rect l="l" t="t" r="r" b="b"/>
            <a:pathLst>
              <a:path w="496074" h="496074">
                <a:moveTo>
                  <a:pt x="0" y="0"/>
                </a:moveTo>
                <a:lnTo>
                  <a:pt x="496074" y="0"/>
                </a:lnTo>
                <a:lnTo>
                  <a:pt x="496074" y="496074"/>
                </a:lnTo>
                <a:lnTo>
                  <a:pt x="0" y="496074"/>
                </a:lnTo>
                <a:lnTo>
                  <a:pt x="0" y="0"/>
                </a:lnTo>
                <a:close/>
              </a:path>
            </a:pathLst>
          </a:custGeom>
          <a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56"/>
          <p:cNvSpPr txBox="1"/>
          <p:nvPr/>
        </p:nvSpPr>
        <p:spPr>
          <a:xfrm>
            <a:off x="842921" y="2802630"/>
            <a:ext cx="5512095" cy="4213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1524" lvl="1" algn="l">
              <a:lnSpc>
                <a:spcPts val="3262"/>
              </a:lnSpc>
            </a:pPr>
            <a:r>
              <a:rPr lang="en-US" sz="2600" dirty="0">
                <a:solidFill>
                  <a:srgbClr val="78FF87"/>
                </a:solidFill>
                <a:latin typeface="Codec Pro"/>
                <a:ea typeface="Codec Pro"/>
                <a:cs typeface="Codec Pro"/>
                <a:sym typeface="Codec Pro"/>
              </a:rPr>
              <a:t>1. Aligned with 2025 theme "AI for Social Good &amp; Innovation"</a:t>
            </a:r>
          </a:p>
          <a:p>
            <a:pPr marL="251524" lvl="1" algn="l">
              <a:lnSpc>
                <a:spcPts val="3262"/>
              </a:lnSpc>
            </a:pPr>
            <a:r>
              <a:rPr lang="en-US" sz="2600" dirty="0">
                <a:solidFill>
                  <a:srgbClr val="78FF87"/>
                </a:solidFill>
                <a:latin typeface="Codec Pro"/>
                <a:ea typeface="Codec Pro"/>
                <a:cs typeface="Codec Pro"/>
                <a:sym typeface="Codec Pro"/>
              </a:rPr>
              <a:t>2. 45‑min Technical Talk + 15‑min Live Demo (Gazebo + Voice control)</a:t>
            </a:r>
          </a:p>
          <a:p>
            <a:pPr marL="251524" lvl="1" algn="l">
              <a:lnSpc>
                <a:spcPts val="3262"/>
              </a:lnSpc>
            </a:pPr>
            <a:r>
              <a:rPr lang="en-US" sz="2600" dirty="0">
                <a:solidFill>
                  <a:srgbClr val="78FF87"/>
                </a:solidFill>
                <a:latin typeface="Codec Pro"/>
                <a:ea typeface="Codec Pro"/>
                <a:cs typeface="Codec Pro"/>
                <a:sym typeface="Codec Pro"/>
              </a:rPr>
              <a:t>3. Hands‑on code lab repo for attendees</a:t>
            </a:r>
          </a:p>
          <a:p>
            <a:pPr marL="251524" lvl="1" algn="l">
              <a:lnSpc>
                <a:spcPts val="3262"/>
              </a:lnSpc>
            </a:pPr>
            <a:r>
              <a:rPr lang="en-US" sz="2600" dirty="0">
                <a:solidFill>
                  <a:srgbClr val="78FF87"/>
                </a:solidFill>
                <a:latin typeface="Codec Pro"/>
                <a:ea typeface="Codec Pro"/>
                <a:cs typeface="Codec Pro"/>
                <a:sym typeface="Codec Pro"/>
              </a:rPr>
              <a:t>4. Encourages women in robotics &amp; open‑source contributions</a:t>
            </a:r>
          </a:p>
          <a:p>
            <a:pPr marL="251524" lvl="1" algn="l">
              <a:lnSpc>
                <a:spcPts val="3262"/>
              </a:lnSpc>
            </a:pPr>
            <a:endParaRPr lang="en-US" sz="2600" dirty="0">
              <a:solidFill>
                <a:srgbClr val="78FF87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856</Words>
  <Application>Microsoft Office PowerPoint</Application>
  <PresentationFormat>Custom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Anantason UltraExpanded Light</vt:lpstr>
      <vt:lpstr>Codec Pro</vt:lpstr>
      <vt:lpstr>Calibri</vt:lpstr>
      <vt:lpstr>Century Gothic</vt:lpstr>
      <vt:lpstr>Anantason UltraExpanded Bold</vt:lpstr>
      <vt:lpstr>Arial</vt:lpstr>
      <vt:lpstr>Anantason UltraExpanded</vt:lpstr>
      <vt:lpstr>Codec Pro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Artificial Neural Networks Conference</dc:title>
  <dc:creator>Durga ji singh</dc:creator>
  <cp:lastModifiedBy>Durga ji singh</cp:lastModifiedBy>
  <cp:revision>2</cp:revision>
  <dcterms:created xsi:type="dcterms:W3CDTF">2006-08-16T00:00:00Z</dcterms:created>
  <dcterms:modified xsi:type="dcterms:W3CDTF">2025-08-05T15:57:05Z</dcterms:modified>
  <dc:identifier>DAGvNsgzcC8</dc:identifier>
</cp:coreProperties>
</file>